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84" r:id="rId2"/>
  </p:sldMasterIdLst>
  <p:sldIdLst>
    <p:sldId id="256" r:id="rId3"/>
    <p:sldId id="257" r:id="rId4"/>
    <p:sldId id="258" r:id="rId5"/>
    <p:sldId id="262" r:id="rId6"/>
    <p:sldId id="263" r:id="rId7"/>
    <p:sldId id="275" r:id="rId8"/>
    <p:sldId id="276" r:id="rId9"/>
    <p:sldId id="265" r:id="rId10"/>
    <p:sldId id="266" r:id="rId11"/>
    <p:sldId id="260" r:id="rId12"/>
    <p:sldId id="267" r:id="rId13"/>
    <p:sldId id="264" r:id="rId14"/>
    <p:sldId id="269" r:id="rId15"/>
    <p:sldId id="261" r:id="rId16"/>
    <p:sldId id="270" r:id="rId17"/>
    <p:sldId id="268" r:id="rId18"/>
    <p:sldId id="271" r:id="rId19"/>
    <p:sldId id="272" r:id="rId20"/>
    <p:sldId id="273" r:id="rId21"/>
    <p:sldId id="274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144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ableStyles" Target="tableStyle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Rounded Rectangle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/>
              <a:t>Click to edit Master subtitle style</a:t>
            </a:r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n-US"/>
              <a:t>Click to edit Master title style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Rounded Rectangle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/>
              <a:t>Click icon to add picture</a:t>
            </a:r>
            <a:endParaRPr kumimoji="0" lang="en-US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/>
              <a:t>Click to edit Master text styles</a:t>
            </a:r>
          </a:p>
          <a:p>
            <a:pPr lvl="1" eaLnBrk="1" latinLnBrk="0" hangingPunct="1"/>
            <a:r>
              <a:rPr kumimoji="0" lang="en-US"/>
              <a:t>Second level</a:t>
            </a:r>
          </a:p>
          <a:p>
            <a:pPr lvl="2" eaLnBrk="1" latinLnBrk="0" hangingPunct="1"/>
            <a:r>
              <a:rPr kumimoji="0" lang="en-US"/>
              <a:t>Third level</a:t>
            </a:r>
          </a:p>
          <a:p>
            <a:pPr lvl="3" eaLnBrk="1" latinLnBrk="0" hangingPunct="1"/>
            <a:r>
              <a:rPr kumimoji="0" lang="en-US"/>
              <a:t>Fourth level</a:t>
            </a:r>
          </a:p>
          <a:p>
            <a:pPr lvl="4" eaLnBrk="1" latinLnBrk="0" hangingPunct="1"/>
            <a:r>
              <a:rPr kumimoji="0" lang="en-US"/>
              <a:t>Fifth level</a:t>
            </a:r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2F220AC0-1E43-488F-BFC3-0C74CE14B7F4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E7059F5F-5E0E-4B11-9462-8A6BFEE4C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0" y="3810000"/>
            <a:ext cx="9144000" cy="1828800"/>
          </a:xfrm>
        </p:spPr>
        <p:txBody>
          <a:bodyPr/>
          <a:lstStyle/>
          <a:p>
            <a:r>
              <a:rPr lang="sr-Cyrl-RS" dirty="0"/>
              <a:t>проф. др Драгана Игњатовић Ристић</a:t>
            </a:r>
          </a:p>
          <a:p>
            <a:r>
              <a:rPr lang="sr-Cyrl-RS" dirty="0"/>
              <a:t>др Милена Стојковић 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sr-Cyrl-RS" dirty="0"/>
              <a:t>Дечија и адолесцентна психијатрија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Лечење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sr-Cyrl-RS" sz="2000" dirty="0"/>
              <a:t>Прва линија лечења – </a:t>
            </a:r>
            <a:r>
              <a:rPr lang="sr-Cyrl-RS" sz="2000" dirty="0">
                <a:solidFill>
                  <a:srgbClr val="FF0000"/>
                </a:solidFill>
              </a:rPr>
              <a:t>нови андидепресиви </a:t>
            </a:r>
          </a:p>
          <a:p>
            <a:r>
              <a:rPr lang="sr-Cyrl-RS" sz="2000" dirty="0"/>
              <a:t>Механизам дејства: серотонин-специфични  инхибитори поновног преузимања (ССРИ)</a:t>
            </a:r>
          </a:p>
          <a:p>
            <a:pPr>
              <a:buFont typeface="Wingdings" pitchFamily="2" charset="2"/>
              <a:buChar char="Ø"/>
            </a:pPr>
            <a:r>
              <a:rPr lang="sr-Cyrl-RS" sz="2000" dirty="0"/>
              <a:t>Флуоксетин (</a:t>
            </a:r>
            <a:r>
              <a:rPr lang="en-US" sz="2000" dirty="0" err="1"/>
              <a:t>Flunirin</a:t>
            </a:r>
            <a:r>
              <a:rPr lang="en-US" sz="2000" dirty="0"/>
              <a:t>)</a:t>
            </a:r>
            <a:endParaRPr lang="sr-Cyrl-RS" sz="2000" dirty="0"/>
          </a:p>
          <a:p>
            <a:pPr>
              <a:buFont typeface="Wingdings" pitchFamily="2" charset="2"/>
              <a:buChar char="Ø"/>
            </a:pPr>
            <a:r>
              <a:rPr lang="sr-Cyrl-RS" sz="2000" dirty="0"/>
              <a:t>Пароксетин (</a:t>
            </a:r>
            <a:r>
              <a:rPr lang="de-DE" sz="2000" dirty="0"/>
              <a:t>Seroxat)</a:t>
            </a:r>
            <a:endParaRPr lang="sr-Cyrl-RS" sz="2000" dirty="0"/>
          </a:p>
          <a:p>
            <a:pPr>
              <a:buFont typeface="Wingdings" pitchFamily="2" charset="2"/>
              <a:buChar char="Ø"/>
            </a:pPr>
            <a:r>
              <a:rPr lang="sr-Cyrl-RS" sz="2000" dirty="0"/>
              <a:t>Сертралин</a:t>
            </a:r>
            <a:r>
              <a:rPr lang="de-DE" sz="2000" dirty="0"/>
              <a:t> (Zoloft)</a:t>
            </a:r>
            <a:endParaRPr lang="sr-Cyrl-RS" sz="2000" dirty="0"/>
          </a:p>
          <a:p>
            <a:pPr>
              <a:buFont typeface="Wingdings" pitchFamily="2" charset="2"/>
              <a:buChar char="Ø"/>
            </a:pPr>
            <a:r>
              <a:rPr lang="sr-Cyrl-RS" sz="2000" dirty="0"/>
              <a:t>Циталопрам </a:t>
            </a:r>
            <a:r>
              <a:rPr lang="en-US" sz="2000" dirty="0"/>
              <a:t>(</a:t>
            </a:r>
            <a:r>
              <a:rPr lang="en-US" sz="2000" dirty="0" err="1"/>
              <a:t>Cipralex</a:t>
            </a:r>
            <a:r>
              <a:rPr lang="en-US" sz="2000" dirty="0"/>
              <a:t>) </a:t>
            </a:r>
          </a:p>
          <a:p>
            <a:pPr>
              <a:buFont typeface="Wingdings" pitchFamily="2" charset="2"/>
              <a:buChar char="Ø"/>
            </a:pPr>
            <a:endParaRPr lang="en-US" sz="2000" dirty="0"/>
          </a:p>
          <a:p>
            <a:pPr>
              <a:buFont typeface="Wingdings" pitchFamily="2" charset="2"/>
              <a:buChar char="Ø"/>
            </a:pPr>
            <a:r>
              <a:rPr lang="de-DE" sz="2000" dirty="0"/>
              <a:t>Zoloft </a:t>
            </a:r>
            <a:r>
              <a:rPr lang="sr-Cyrl-RS" sz="2000" dirty="0"/>
              <a:t>једини регистрован код нас за примену и код деце и код адолесцената</a:t>
            </a:r>
          </a:p>
          <a:p>
            <a:pPr>
              <a:buFont typeface="Wingdings" pitchFamily="2" charset="2"/>
              <a:buChar char="Ø"/>
            </a:pPr>
            <a:endParaRPr lang="en-US" sz="20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Лечење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r>
              <a:rPr lang="sr-Cyrl-RS" dirty="0"/>
              <a:t>   Трициклични антидепресиви: </a:t>
            </a:r>
          </a:p>
          <a:p>
            <a:pPr>
              <a:buNone/>
            </a:pPr>
            <a:r>
              <a:rPr lang="sr-Cyrl-RS" sz="2000" dirty="0">
                <a:solidFill>
                  <a:srgbClr val="FF0000"/>
                </a:solidFill>
              </a:rPr>
              <a:t>Имипрамин, кломипрамин, амитриптилин, нортриптилин</a:t>
            </a:r>
          </a:p>
          <a:p>
            <a:pPr>
              <a:buNone/>
            </a:pPr>
            <a:r>
              <a:rPr lang="sr-Cyrl-RS" sz="2000" dirty="0"/>
              <a:t> </a:t>
            </a:r>
          </a:p>
          <a:p>
            <a:pPr>
              <a:buSzPct val="100000"/>
              <a:buNone/>
            </a:pPr>
            <a:r>
              <a:rPr lang="sr-Cyrl-RS" dirty="0"/>
              <a:t>   Нежељена дејства:</a:t>
            </a:r>
          </a:p>
          <a:p>
            <a:pPr>
              <a:buSzPct val="100000"/>
              <a:buNone/>
            </a:pPr>
            <a:r>
              <a:rPr lang="sr-Cyrl-RS" sz="2000" dirty="0"/>
              <a:t>Поремећаји срчаног ритма,</a:t>
            </a:r>
          </a:p>
          <a:p>
            <a:pPr>
              <a:buSzPct val="100000"/>
              <a:buNone/>
            </a:pPr>
            <a:r>
              <a:rPr lang="sr-Cyrl-RS" sz="2000" dirty="0"/>
              <a:t>Антихолинергички нежељени ефекти</a:t>
            </a:r>
          </a:p>
          <a:p>
            <a:pPr>
              <a:buSzPct val="100000"/>
              <a:buNone/>
            </a:pPr>
            <a:r>
              <a:rPr lang="sr-Cyrl-RS" sz="2000" dirty="0"/>
              <a:t>Раш</a:t>
            </a:r>
          </a:p>
          <a:p>
            <a:pPr>
              <a:buSzPct val="100000"/>
              <a:buNone/>
            </a:pPr>
            <a:r>
              <a:rPr lang="sr-Cyrl-RS" sz="2000" dirty="0"/>
              <a:t>Манија индукована лековима</a:t>
            </a:r>
          </a:p>
          <a:p>
            <a:pPr>
              <a:buSzPct val="100000"/>
              <a:buNone/>
            </a:pPr>
            <a:r>
              <a:rPr lang="sr-Cyrl-RS" sz="2000" dirty="0"/>
              <a:t>Инсомнија и ноћни страхови</a:t>
            </a:r>
          </a:p>
          <a:p>
            <a:pPr>
              <a:buSzPct val="100000"/>
              <a:buNone/>
            </a:pPr>
            <a:r>
              <a:rPr lang="sr-Cyrl-RS" sz="2000" dirty="0"/>
              <a:t>Снижени конвулзивни праг</a:t>
            </a:r>
          </a:p>
          <a:p>
            <a:pPr>
              <a:buSzPct val="100000"/>
              <a:buNone/>
            </a:pPr>
            <a:r>
              <a:rPr lang="sr-Cyrl-RS" sz="2000" dirty="0"/>
              <a:t>Тикови, тремор, анксиозност....</a:t>
            </a:r>
            <a:r>
              <a:rPr lang="sr-Cyrl-RS" dirty="0"/>
              <a:t> </a:t>
            </a:r>
          </a:p>
          <a:p>
            <a:pPr>
              <a:buNone/>
            </a:pPr>
            <a:endParaRPr lang="en-US" sz="32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/>
              <a:t>Поремећаји исхране у адолесценцији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/>
              <a:t>Адолесценти се у  кратком временском периоду суочавају са бројним развојним променама.</a:t>
            </a:r>
          </a:p>
          <a:p>
            <a:r>
              <a:rPr lang="ru-RU" dirty="0"/>
              <a:t>Између осталих и са телесним и емоционалним променама, па се може догодити  да их не могу  прихватити без  потешкоћа.</a:t>
            </a:r>
          </a:p>
          <a:p>
            <a:endParaRPr lang="sr-Cyrl-RS" dirty="0"/>
          </a:p>
          <a:p>
            <a:r>
              <a:rPr lang="sr-Cyrl-RS" dirty="0"/>
              <a:t>Анорекција</a:t>
            </a:r>
          </a:p>
          <a:p>
            <a:r>
              <a:rPr lang="sr-Cyrl-RS" dirty="0"/>
              <a:t>Булимија</a:t>
            </a:r>
          </a:p>
          <a:p>
            <a:r>
              <a:rPr lang="sr-Latn-RS" dirty="0">
                <a:latin typeface="Cambria" pitchFamily="18" charset="0"/>
                <a:ea typeface="Cambria" pitchFamily="18" charset="0"/>
              </a:rPr>
              <a:t>Binge eating (</a:t>
            </a:r>
            <a:r>
              <a:rPr lang="sr-Cyrl-RS" dirty="0">
                <a:latin typeface="Cambria" pitchFamily="18" charset="0"/>
                <a:ea typeface="Cambria" pitchFamily="18" charset="0"/>
              </a:rPr>
              <a:t>Вучја глад)</a:t>
            </a:r>
          </a:p>
          <a:p>
            <a:endParaRPr lang="sr-Cyrl-RS" dirty="0">
              <a:latin typeface="Cambria" pitchFamily="18" charset="0"/>
              <a:ea typeface="Cambria" pitchFamily="18" charset="0"/>
            </a:endParaRPr>
          </a:p>
          <a:p>
            <a:r>
              <a:rPr lang="sr-Cyrl-RS" dirty="0">
                <a:latin typeface="Cambria" pitchFamily="18" charset="0"/>
                <a:ea typeface="Cambria" pitchFamily="18" charset="0"/>
              </a:rPr>
              <a:t>Чешћи код девојчица</a:t>
            </a:r>
            <a:endParaRPr lang="en-US" dirty="0">
              <a:latin typeface="Cambria" pitchFamily="18" charset="0"/>
              <a:ea typeface="Cambria" pitchFamily="18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У психичкој сфери доминирају: </a:t>
            </a:r>
            <a:br>
              <a:rPr lang="ru-RU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ru-RU" dirty="0"/>
              <a:t>перфекционизам, 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друштвено повлачење,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 раздражљивост, 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осећање неадекватности и беспомоћности, </a:t>
            </a:r>
            <a:endParaRPr lang="en-US" dirty="0"/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ниско самопоштовање, 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снижено самопоуздање, 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негативна слика о себи, 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узнемиреност, 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изражена потреба за контролом,</a:t>
            </a:r>
            <a:endParaRPr lang="en-US" dirty="0"/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незаинтересованост за сексуалност и слично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Анорексија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/>
              <a:t>Анорексија представља поремећај исхране, који се најчешће јавља у доба адолесценције</a:t>
            </a:r>
          </a:p>
          <a:p>
            <a:r>
              <a:rPr lang="ru-RU" dirty="0"/>
              <a:t>Одликују га: намерно мршављење, односно, намерно одбијање одржавања минималне нормалне телесне тежине.</a:t>
            </a:r>
          </a:p>
          <a:p>
            <a:r>
              <a:rPr lang="ru-RU" dirty="0"/>
              <a:t> Истовремено, присутан је интензиван страх од гојења, поремећен доживљај телесне тежине и телесне слике, тако да особа, иако је веома мршава, опажа своје тело или одређене његове делове дебелим.</a:t>
            </a:r>
          </a:p>
          <a:p>
            <a:r>
              <a:rPr lang="ru-RU" dirty="0"/>
              <a:t>Губитак менструалног циклуса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Карактеристике анорексије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sr-Cyrl-RS" dirty="0"/>
              <a:t>Иако су код анорексичних пацијенткиња најупадљивије </a:t>
            </a:r>
            <a:r>
              <a:rPr lang="sr-Cyrl-RS" dirty="0">
                <a:solidFill>
                  <a:srgbClr val="FF0000"/>
                </a:solidFill>
              </a:rPr>
              <a:t>телесне промене </a:t>
            </a:r>
            <a:r>
              <a:rPr lang="sr-Cyrl-RS" dirty="0"/>
              <a:t>у њиховом изгледу, анорексија нервоза је заправо </a:t>
            </a:r>
            <a:r>
              <a:rPr lang="sr-Cyrl-RS" dirty="0">
                <a:solidFill>
                  <a:srgbClr val="FF0000"/>
                </a:solidFill>
              </a:rPr>
              <a:t>психички поремећај</a:t>
            </a:r>
            <a:r>
              <a:rPr lang="sr-Cyrl-RS" dirty="0"/>
              <a:t>. </a:t>
            </a:r>
          </a:p>
          <a:p>
            <a:endParaRPr lang="sr-Cyrl-RS" dirty="0"/>
          </a:p>
          <a:p>
            <a:endParaRPr lang="sr-Cyrl-RS" dirty="0"/>
          </a:p>
          <a:p>
            <a:r>
              <a:rPr lang="sr-Cyrl-RS" dirty="0"/>
              <a:t>Оно што карактерише анорексију нервозу јесте очуваност апетита до задњих стадијума болести;</a:t>
            </a:r>
          </a:p>
          <a:p>
            <a:pPr>
              <a:buNone/>
            </a:pPr>
            <a:r>
              <a:rPr lang="sr-Cyrl-RS" dirty="0"/>
              <a:t>     </a:t>
            </a:r>
            <a:r>
              <a:rPr lang="sr-Cyrl-RS" sz="2000" dirty="0"/>
              <a:t>млада девојка одбија да једе иако осећа глад</a:t>
            </a:r>
            <a:r>
              <a:rPr lang="sr-Cyrl-RS" dirty="0"/>
              <a:t>.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Булимија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sr-Cyrl-RS" dirty="0"/>
              <a:t>Кризе узимања за кратак временски период велике количине хране, коју  особа након тога поврати или постоји тенденција ка злоупотреби лаксатива и претераној физичкој активности</a:t>
            </a:r>
          </a:p>
          <a:p>
            <a:endParaRPr lang="sr-Cyrl-RS" dirty="0"/>
          </a:p>
          <a:p>
            <a:r>
              <a:rPr lang="sr-Cyrl-RS" dirty="0"/>
              <a:t>Кризе праћене осећањем губитка контроле</a:t>
            </a:r>
          </a:p>
          <a:p>
            <a:r>
              <a:rPr lang="sr-Cyrl-RS" dirty="0"/>
              <a:t>Чешћи поремећај у односу на анорексију</a:t>
            </a:r>
          </a:p>
          <a:p>
            <a:r>
              <a:rPr lang="sr-Cyrl-RS" dirty="0"/>
              <a:t>Теже се открива</a:t>
            </a:r>
          </a:p>
          <a:p>
            <a:r>
              <a:rPr lang="sr-Cyrl-RS" dirty="0"/>
              <a:t>Пацијенткиње су свесне свог проблема и о њему могу говорити</a:t>
            </a:r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Карактеристике булимије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sr-Cyrl-RS" dirty="0"/>
              <a:t>Праћена је депресијом</a:t>
            </a:r>
          </a:p>
          <a:p>
            <a:r>
              <a:rPr lang="sr-Cyrl-RS" dirty="0"/>
              <a:t>Чешћи суицид</a:t>
            </a:r>
          </a:p>
          <a:p>
            <a:r>
              <a:rPr lang="sr-Cyrl-RS" dirty="0"/>
              <a:t>Особе су зокупиране контролом телесне тежине</a:t>
            </a:r>
          </a:p>
          <a:p>
            <a:r>
              <a:rPr lang="sr-Cyrl-RS" dirty="0"/>
              <a:t>Страх од гојења</a:t>
            </a:r>
          </a:p>
          <a:p>
            <a:r>
              <a:rPr lang="sr-Cyrl-RS" dirty="0"/>
              <a:t>Перфекционисти, амбициозни</a:t>
            </a:r>
          </a:p>
          <a:p>
            <a:r>
              <a:rPr lang="sr-Cyrl-RS" dirty="0"/>
              <a:t>Осетљиви на критику</a:t>
            </a:r>
          </a:p>
          <a:p>
            <a:r>
              <a:rPr lang="sr-Cyrl-RS" dirty="0"/>
              <a:t>Последица дејства </a:t>
            </a:r>
            <a:r>
              <a:rPr lang="de-DE" dirty="0"/>
              <a:t>HCL </a:t>
            </a:r>
            <a:r>
              <a:rPr lang="sr-Cyrl-RS" dirty="0"/>
              <a:t>на слузицу једњака</a:t>
            </a:r>
            <a:r>
              <a:rPr lang="de-DE" dirty="0"/>
              <a:t> </a:t>
            </a:r>
            <a:r>
              <a:rPr lang="sr-Cyrl-RS" dirty="0"/>
              <a:t>и зубну глеђ</a:t>
            </a:r>
          </a:p>
          <a:p>
            <a:endParaRPr lang="sr-Cyrl-R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err="1"/>
              <a:t>Улога</a:t>
            </a:r>
            <a:r>
              <a:rPr lang="en-US" dirty="0"/>
              <a:t> </a:t>
            </a:r>
            <a:r>
              <a:rPr lang="en-US" dirty="0" err="1"/>
              <a:t>медицинске</a:t>
            </a:r>
            <a:r>
              <a:rPr lang="en-US" dirty="0"/>
              <a:t> </a:t>
            </a:r>
            <a:r>
              <a:rPr lang="en-US" dirty="0" err="1"/>
              <a:t>сестре</a:t>
            </a:r>
            <a:r>
              <a:rPr lang="en-US" dirty="0"/>
              <a:t> у </a:t>
            </a:r>
            <a:r>
              <a:rPr lang="en-US" dirty="0" err="1"/>
              <a:t>очувању</a:t>
            </a:r>
            <a:r>
              <a:rPr lang="en-US" dirty="0"/>
              <a:t> </a:t>
            </a:r>
            <a:r>
              <a:rPr lang="en-US" dirty="0" err="1"/>
              <a:t>менталног</a:t>
            </a:r>
            <a:r>
              <a:rPr lang="en-US" dirty="0"/>
              <a:t> </a:t>
            </a:r>
            <a:r>
              <a:rPr lang="en-US" dirty="0" err="1"/>
              <a:t>здравља</a:t>
            </a:r>
            <a:r>
              <a:rPr lang="en-US" dirty="0"/>
              <a:t> </a:t>
            </a:r>
            <a:r>
              <a:rPr lang="en-US" dirty="0" err="1"/>
              <a:t>адолесцената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838200" y="1752600"/>
            <a:ext cx="7848600" cy="4267200"/>
          </a:xfrm>
        </p:spPr>
        <p:txBody>
          <a:bodyPr>
            <a:normAutofit/>
          </a:bodyPr>
          <a:lstStyle/>
          <a:p>
            <a:r>
              <a:rPr lang="en-US" dirty="0" err="1"/>
              <a:t>Медицинска</a:t>
            </a:r>
            <a:r>
              <a:rPr lang="en-US" dirty="0"/>
              <a:t> </a:t>
            </a:r>
            <a:r>
              <a:rPr lang="en-US" dirty="0" err="1"/>
              <a:t>сестра</a:t>
            </a:r>
            <a:r>
              <a:rPr lang="en-US" dirty="0"/>
              <a:t> </a:t>
            </a:r>
            <a:r>
              <a:rPr lang="en-US" dirty="0" err="1"/>
              <a:t>објективно</a:t>
            </a:r>
            <a:r>
              <a:rPr lang="en-US" dirty="0"/>
              <a:t> </a:t>
            </a:r>
            <a:r>
              <a:rPr lang="en-US" dirty="0" err="1"/>
              <a:t>запис</a:t>
            </a:r>
            <a:r>
              <a:rPr lang="sr-Cyrl-RS" dirty="0"/>
              <a:t>ује</a:t>
            </a:r>
            <a:r>
              <a:rPr lang="en-US" dirty="0"/>
              <a:t> </a:t>
            </a:r>
            <a:r>
              <a:rPr lang="en-US" dirty="0" err="1"/>
              <a:t>своја</a:t>
            </a:r>
            <a:r>
              <a:rPr lang="en-US" dirty="0"/>
              <a:t> </a:t>
            </a:r>
            <a:r>
              <a:rPr lang="en-US" dirty="0" err="1"/>
              <a:t>запажања</a:t>
            </a:r>
            <a:r>
              <a:rPr lang="en-US" dirty="0"/>
              <a:t> </a:t>
            </a:r>
            <a:r>
              <a:rPr lang="en-US" dirty="0" err="1"/>
              <a:t>без</a:t>
            </a:r>
            <a:r>
              <a:rPr lang="en-US" dirty="0"/>
              <a:t>  </a:t>
            </a:r>
            <a:r>
              <a:rPr lang="en-US" dirty="0" err="1"/>
              <a:t>субјективне</a:t>
            </a:r>
            <a:r>
              <a:rPr lang="en-US" dirty="0"/>
              <a:t>  </a:t>
            </a:r>
            <a:r>
              <a:rPr lang="en-US" dirty="0" err="1"/>
              <a:t>интерпрет</a:t>
            </a:r>
            <a:r>
              <a:rPr lang="sr-Cyrl-RS" dirty="0"/>
              <a:t>а</a:t>
            </a:r>
            <a:r>
              <a:rPr lang="en-US" dirty="0" err="1"/>
              <a:t>ције</a:t>
            </a:r>
            <a:r>
              <a:rPr lang="en-US" dirty="0"/>
              <a:t>  </a:t>
            </a:r>
            <a:r>
              <a:rPr lang="en-US" dirty="0" err="1"/>
              <a:t>истих</a:t>
            </a:r>
            <a:r>
              <a:rPr lang="en-US" dirty="0"/>
              <a:t>. </a:t>
            </a:r>
            <a:endParaRPr lang="sr-Cyrl-RS" dirty="0"/>
          </a:p>
          <a:p>
            <a:r>
              <a:rPr lang="en-US" dirty="0" err="1"/>
              <a:t>Медицинска</a:t>
            </a:r>
            <a:r>
              <a:rPr lang="en-US" dirty="0"/>
              <a:t>  </a:t>
            </a:r>
            <a:r>
              <a:rPr lang="en-US" dirty="0" err="1"/>
              <a:t>сестра</a:t>
            </a:r>
            <a:r>
              <a:rPr lang="en-US" dirty="0"/>
              <a:t>  </a:t>
            </a:r>
            <a:r>
              <a:rPr lang="en-US" dirty="0" err="1"/>
              <a:t>еду</a:t>
            </a:r>
            <a:r>
              <a:rPr lang="sr-Cyrl-RS" dirty="0"/>
              <a:t>кује</a:t>
            </a:r>
            <a:r>
              <a:rPr lang="en-US" dirty="0"/>
              <a:t> </a:t>
            </a:r>
            <a:r>
              <a:rPr lang="en-US" dirty="0" err="1"/>
              <a:t>дете</a:t>
            </a:r>
            <a:r>
              <a:rPr lang="en-US" dirty="0"/>
              <a:t>,</a:t>
            </a:r>
            <a:r>
              <a:rPr lang="sr-Cyrl-RS" dirty="0"/>
              <a:t> породицу</a:t>
            </a:r>
            <a:r>
              <a:rPr lang="en-US" dirty="0"/>
              <a:t>  и  </a:t>
            </a:r>
            <a:r>
              <a:rPr lang="en-US" dirty="0" err="1"/>
              <a:t>ширу</a:t>
            </a:r>
            <a:r>
              <a:rPr lang="en-US" dirty="0"/>
              <a:t>  </a:t>
            </a:r>
            <a:r>
              <a:rPr lang="en-US" dirty="0" err="1"/>
              <a:t>заједницу</a:t>
            </a:r>
            <a:endParaRPr lang="en-US" dirty="0"/>
          </a:p>
          <a:p>
            <a:r>
              <a:rPr lang="en-US" dirty="0" err="1"/>
              <a:t>Медицинска</a:t>
            </a:r>
            <a:r>
              <a:rPr lang="en-US" dirty="0"/>
              <a:t>  </a:t>
            </a:r>
            <a:r>
              <a:rPr lang="en-US" dirty="0" err="1"/>
              <a:t>сестра</a:t>
            </a:r>
            <a:r>
              <a:rPr lang="sr-Cyrl-RS" dirty="0"/>
              <a:t>-</a:t>
            </a:r>
            <a:r>
              <a:rPr lang="en-US" dirty="0" err="1"/>
              <a:t>едукатор</a:t>
            </a:r>
            <a:r>
              <a:rPr lang="en-US" dirty="0"/>
              <a:t> </a:t>
            </a:r>
            <a:r>
              <a:rPr lang="en-US" dirty="0" err="1"/>
              <a:t>треба</a:t>
            </a:r>
            <a:r>
              <a:rPr lang="sr-Cyrl-RS" dirty="0"/>
              <a:t> да</a:t>
            </a:r>
            <a:r>
              <a:rPr lang="en-US" dirty="0"/>
              <a:t> </a:t>
            </a:r>
            <a:r>
              <a:rPr lang="en-US" dirty="0" err="1"/>
              <a:t>пос</a:t>
            </a:r>
            <a:r>
              <a:rPr lang="sr-Cyrl-RS" dirty="0"/>
              <a:t>едује</a:t>
            </a:r>
            <a:r>
              <a:rPr lang="en-US" dirty="0"/>
              <a:t>  </a:t>
            </a:r>
            <a:r>
              <a:rPr lang="en-US" dirty="0" err="1"/>
              <a:t>основна</a:t>
            </a:r>
            <a:r>
              <a:rPr lang="en-US" dirty="0"/>
              <a:t>  </a:t>
            </a:r>
            <a:r>
              <a:rPr lang="en-US" dirty="0" err="1"/>
              <a:t>знања</a:t>
            </a:r>
            <a:r>
              <a:rPr lang="en-US" dirty="0"/>
              <a:t>  </a:t>
            </a:r>
            <a:r>
              <a:rPr lang="en-US" dirty="0" err="1"/>
              <a:t>из</a:t>
            </a:r>
            <a:r>
              <a:rPr lang="en-US" dirty="0"/>
              <a:t> </a:t>
            </a:r>
            <a:r>
              <a:rPr lang="en-US" dirty="0" err="1"/>
              <a:t>медицине</a:t>
            </a:r>
            <a:r>
              <a:rPr lang="en-US" dirty="0"/>
              <a:t>,  </a:t>
            </a:r>
            <a:r>
              <a:rPr lang="en-US" dirty="0" err="1"/>
              <a:t>педагогије</a:t>
            </a:r>
            <a:r>
              <a:rPr lang="en-US" dirty="0"/>
              <a:t>,  </a:t>
            </a:r>
            <a:r>
              <a:rPr lang="sr-Cyrl-RS" dirty="0" err="1"/>
              <a:t>д</a:t>
            </a:r>
            <a:r>
              <a:rPr lang="en-US" dirty="0" err="1"/>
              <a:t>ечје</a:t>
            </a:r>
            <a:r>
              <a:rPr lang="en-US" dirty="0"/>
              <a:t>  </a:t>
            </a:r>
            <a:r>
              <a:rPr lang="en-US" dirty="0" err="1"/>
              <a:t>психологије</a:t>
            </a:r>
            <a:r>
              <a:rPr lang="en-US" dirty="0"/>
              <a:t>, </a:t>
            </a:r>
            <a:r>
              <a:rPr lang="en-US" dirty="0" err="1"/>
              <a:t>те</a:t>
            </a:r>
            <a:r>
              <a:rPr lang="en-US" dirty="0"/>
              <a:t> </a:t>
            </a:r>
            <a:r>
              <a:rPr lang="en-US" dirty="0" err="1"/>
              <a:t>основе</a:t>
            </a:r>
            <a:r>
              <a:rPr lang="en-US" dirty="0"/>
              <a:t> </a:t>
            </a:r>
            <a:r>
              <a:rPr lang="en-US" dirty="0" err="1"/>
              <a:t>комуникације</a:t>
            </a:r>
            <a:r>
              <a:rPr lang="en-US" dirty="0"/>
              <a:t>, </a:t>
            </a:r>
            <a:r>
              <a:rPr lang="en-US" dirty="0" err="1"/>
              <a:t>како</a:t>
            </a:r>
            <a:r>
              <a:rPr lang="en-US" dirty="0"/>
              <a:t> с </a:t>
            </a:r>
            <a:r>
              <a:rPr lang="sr-Cyrl-RS" dirty="0" err="1"/>
              <a:t>д</a:t>
            </a:r>
            <a:r>
              <a:rPr lang="en-US" dirty="0" err="1"/>
              <a:t>ететом</a:t>
            </a:r>
            <a:r>
              <a:rPr lang="en-US" dirty="0"/>
              <a:t>, </a:t>
            </a:r>
            <a:r>
              <a:rPr lang="en-US" dirty="0" err="1"/>
              <a:t>тако</a:t>
            </a:r>
            <a:r>
              <a:rPr lang="en-US" dirty="0"/>
              <a:t> и с </a:t>
            </a:r>
            <a:r>
              <a:rPr lang="en-US" dirty="0" err="1"/>
              <a:t>родитељима</a:t>
            </a:r>
            <a:r>
              <a:rPr lang="en-US" dirty="0"/>
              <a:t>.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/>
              <a:t>При</a:t>
            </a:r>
            <a:r>
              <a:rPr lang="en-US" dirty="0"/>
              <a:t>  </a:t>
            </a:r>
            <a:r>
              <a:rPr lang="en-US" dirty="0" err="1"/>
              <a:t>комуникациј</a:t>
            </a:r>
            <a:r>
              <a:rPr lang="sr-Cyrl-RS" dirty="0"/>
              <a:t>и</a:t>
            </a:r>
            <a:r>
              <a:rPr lang="en-US" dirty="0"/>
              <a:t> с  </a:t>
            </a:r>
            <a:r>
              <a:rPr lang="en-US" dirty="0" err="1"/>
              <a:t>пацијентом</a:t>
            </a:r>
            <a:r>
              <a:rPr lang="en-US" dirty="0"/>
              <a:t>  </a:t>
            </a:r>
            <a:r>
              <a:rPr lang="en-US" dirty="0" err="1"/>
              <a:t>медицинска</a:t>
            </a:r>
            <a:r>
              <a:rPr lang="en-US" dirty="0"/>
              <a:t>  </a:t>
            </a:r>
            <a:r>
              <a:rPr lang="en-US" dirty="0" err="1"/>
              <a:t>сестра</a:t>
            </a:r>
            <a:r>
              <a:rPr lang="sr-Cyrl-RS" dirty="0"/>
              <a:t> треба: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err="1"/>
              <a:t>оствари</a:t>
            </a:r>
            <a:r>
              <a:rPr lang="sr-Cyrl-RS" dirty="0"/>
              <a:t>ти</a:t>
            </a:r>
            <a:r>
              <a:rPr lang="en-US" dirty="0"/>
              <a:t> </a:t>
            </a:r>
            <a:r>
              <a:rPr lang="en-US" dirty="0" err="1"/>
              <a:t>контакт</a:t>
            </a:r>
            <a:r>
              <a:rPr lang="en-US" dirty="0"/>
              <a:t> </a:t>
            </a:r>
            <a:r>
              <a:rPr lang="en-US" dirty="0" err="1"/>
              <a:t>очима</a:t>
            </a:r>
            <a:r>
              <a:rPr lang="en-US" dirty="0"/>
              <a:t>,</a:t>
            </a:r>
            <a:endParaRPr lang="sr-Cyrl-RS" dirty="0"/>
          </a:p>
          <a:p>
            <a:r>
              <a:rPr lang="en-US" dirty="0" err="1"/>
              <a:t>држати</a:t>
            </a:r>
            <a:r>
              <a:rPr lang="en-US" dirty="0"/>
              <a:t> </a:t>
            </a:r>
            <a:r>
              <a:rPr lang="en-US" dirty="0" err="1"/>
              <a:t>руке</a:t>
            </a:r>
            <a:r>
              <a:rPr lang="en-US" dirty="0"/>
              <a:t> </a:t>
            </a:r>
            <a:r>
              <a:rPr lang="sr-Cyrl-RS" dirty="0" err="1"/>
              <a:t>н</a:t>
            </a:r>
            <a:r>
              <a:rPr lang="en-US" dirty="0" err="1"/>
              <a:t>ежно</a:t>
            </a:r>
            <a:r>
              <a:rPr lang="en-US" dirty="0"/>
              <a:t> </a:t>
            </a:r>
            <a:r>
              <a:rPr lang="en-US" dirty="0" err="1"/>
              <a:t>на</a:t>
            </a:r>
            <a:r>
              <a:rPr lang="en-US" dirty="0"/>
              <a:t> </a:t>
            </a:r>
            <a:r>
              <a:rPr lang="en-US" dirty="0" err="1"/>
              <a:t>раменима</a:t>
            </a:r>
            <a:r>
              <a:rPr lang="en-US" dirty="0"/>
              <a:t> </a:t>
            </a:r>
            <a:r>
              <a:rPr lang="en-US" dirty="0" err="1"/>
              <a:t>док</a:t>
            </a:r>
            <a:r>
              <a:rPr lang="en-US" dirty="0"/>
              <a:t> </a:t>
            </a:r>
            <a:r>
              <a:rPr lang="en-US" dirty="0" err="1"/>
              <a:t>му</a:t>
            </a:r>
            <a:r>
              <a:rPr lang="en-US" dirty="0"/>
              <a:t> </a:t>
            </a:r>
            <a:r>
              <a:rPr lang="en-US" dirty="0" err="1"/>
              <a:t>објашњава</a:t>
            </a:r>
            <a:r>
              <a:rPr lang="en-US" dirty="0"/>
              <a:t> </a:t>
            </a:r>
            <a:r>
              <a:rPr lang="en-US" dirty="0" err="1"/>
              <a:t>шт</a:t>
            </a:r>
            <a:r>
              <a:rPr lang="sr-Cyrl-RS" dirty="0"/>
              <a:t>а</a:t>
            </a:r>
            <a:r>
              <a:rPr lang="en-US" dirty="0"/>
              <a:t> </a:t>
            </a:r>
            <a:r>
              <a:rPr lang="en-US" dirty="0" err="1"/>
              <a:t>желимо</a:t>
            </a:r>
            <a:r>
              <a:rPr lang="en-US" dirty="0"/>
              <a:t> </a:t>
            </a:r>
            <a:r>
              <a:rPr lang="en-US" dirty="0" err="1"/>
              <a:t>да</a:t>
            </a:r>
            <a:r>
              <a:rPr lang="en-US" dirty="0"/>
              <a:t> </a:t>
            </a:r>
            <a:r>
              <a:rPr lang="en-US" dirty="0" err="1"/>
              <a:t>учини</a:t>
            </a:r>
            <a:r>
              <a:rPr lang="en-US" dirty="0"/>
              <a:t> </a:t>
            </a:r>
            <a:r>
              <a:rPr lang="en-US" dirty="0" err="1"/>
              <a:t>ако</a:t>
            </a:r>
            <a:r>
              <a:rPr lang="en-US" dirty="0"/>
              <a:t> </a:t>
            </a:r>
            <a:r>
              <a:rPr lang="en-US" dirty="0" err="1"/>
              <a:t>одбија</a:t>
            </a:r>
            <a:r>
              <a:rPr lang="en-US" dirty="0"/>
              <a:t> </a:t>
            </a:r>
            <a:r>
              <a:rPr lang="en-US" dirty="0" err="1"/>
              <a:t>успостави</a:t>
            </a:r>
            <a:r>
              <a:rPr lang="sr-Cyrl-RS" dirty="0"/>
              <a:t>ти</a:t>
            </a:r>
            <a:r>
              <a:rPr lang="en-US" dirty="0"/>
              <a:t> </a:t>
            </a:r>
            <a:r>
              <a:rPr lang="en-US" dirty="0" err="1"/>
              <a:t>контакт</a:t>
            </a:r>
            <a:r>
              <a:rPr lang="en-US" dirty="0"/>
              <a:t>,</a:t>
            </a:r>
            <a:endParaRPr lang="sr-Cyrl-RS" dirty="0"/>
          </a:p>
          <a:p>
            <a:r>
              <a:rPr lang="en-US" dirty="0" err="1"/>
              <a:t>навести</a:t>
            </a:r>
            <a:r>
              <a:rPr lang="en-US" dirty="0"/>
              <a:t> </a:t>
            </a:r>
            <a:r>
              <a:rPr lang="en-US" dirty="0" err="1"/>
              <a:t>разлог</a:t>
            </a:r>
            <a:r>
              <a:rPr lang="en-US" dirty="0"/>
              <a:t> </a:t>
            </a:r>
            <a:r>
              <a:rPr lang="en-US" dirty="0" err="1"/>
              <a:t>зашто</a:t>
            </a:r>
            <a:r>
              <a:rPr lang="en-US" dirty="0"/>
              <a:t> </a:t>
            </a:r>
            <a:r>
              <a:rPr lang="en-US" dirty="0" err="1"/>
              <a:t>нешто</a:t>
            </a:r>
            <a:r>
              <a:rPr lang="en-US" dirty="0"/>
              <a:t> </a:t>
            </a:r>
            <a:r>
              <a:rPr lang="en-US" dirty="0" err="1"/>
              <a:t>желимо</a:t>
            </a:r>
            <a:r>
              <a:rPr lang="en-US" dirty="0"/>
              <a:t> </a:t>
            </a:r>
            <a:r>
              <a:rPr lang="en-US" dirty="0" err="1"/>
              <a:t>да</a:t>
            </a:r>
            <a:r>
              <a:rPr lang="en-US" dirty="0"/>
              <a:t> </a:t>
            </a:r>
            <a:r>
              <a:rPr lang="en-US" dirty="0" err="1"/>
              <a:t>учини</a:t>
            </a:r>
            <a:endParaRPr lang="sr-Cyrl-RS" dirty="0"/>
          </a:p>
          <a:p>
            <a:r>
              <a:rPr lang="en-US" dirty="0" err="1"/>
              <a:t>бити</a:t>
            </a:r>
            <a:r>
              <a:rPr lang="en-US" dirty="0"/>
              <a:t> </a:t>
            </a:r>
            <a:r>
              <a:rPr lang="en-US" dirty="0" err="1"/>
              <a:t>смирена</a:t>
            </a:r>
            <a:r>
              <a:rPr lang="en-US" dirty="0"/>
              <a:t> и </a:t>
            </a:r>
            <a:r>
              <a:rPr lang="en-US" dirty="0" err="1"/>
              <a:t>одлучна</a:t>
            </a:r>
            <a:r>
              <a:rPr lang="en-US" dirty="0"/>
              <a:t>,</a:t>
            </a:r>
            <a:endParaRPr lang="sr-Cyrl-RS" dirty="0"/>
          </a:p>
          <a:p>
            <a:r>
              <a:rPr lang="en-US" dirty="0" err="1"/>
              <a:t>говорити</a:t>
            </a:r>
            <a:r>
              <a:rPr lang="en-US" dirty="0"/>
              <a:t> </a:t>
            </a:r>
            <a:r>
              <a:rPr lang="en-US" dirty="0" err="1"/>
              <a:t>јасно</a:t>
            </a:r>
            <a:r>
              <a:rPr lang="en-US" dirty="0"/>
              <a:t> и </a:t>
            </a:r>
            <a:r>
              <a:rPr lang="en-US" dirty="0" err="1"/>
              <a:t>разговетно</a:t>
            </a:r>
            <a:r>
              <a:rPr lang="en-US" dirty="0"/>
              <a:t>, </a:t>
            </a:r>
            <a:endParaRPr lang="sr-Cyrl-RS" dirty="0"/>
          </a:p>
          <a:p>
            <a:r>
              <a:rPr lang="en-US" dirty="0" err="1"/>
              <a:t>избегавати</a:t>
            </a:r>
            <a:r>
              <a:rPr lang="en-US" dirty="0"/>
              <a:t> </a:t>
            </a:r>
            <a:r>
              <a:rPr lang="en-US" dirty="0" err="1"/>
              <a:t>викање</a:t>
            </a:r>
            <a:r>
              <a:rPr lang="en-US" dirty="0"/>
              <a:t> и </a:t>
            </a:r>
            <a:endParaRPr lang="sr-Cyrl-RS" dirty="0"/>
          </a:p>
          <a:p>
            <a:r>
              <a:rPr lang="en-US" dirty="0" err="1"/>
              <a:t>приговарање</a:t>
            </a:r>
            <a:r>
              <a:rPr lang="en-US" dirty="0"/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Адолесценција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r>
              <a:rPr lang="sr-Cyrl-RS" dirty="0"/>
              <a:t>Адолесценција је период преласка особе из детињства у одрасло доба.</a:t>
            </a:r>
            <a:endParaRPr lang="de-DE" dirty="0"/>
          </a:p>
          <a:p>
            <a:r>
              <a:rPr lang="ru-RU" dirty="0"/>
              <a:t>Адолесценција је период када се дете облачи у одраслу особу. Да бисмо је разумели и лакше препознали потребно је да зна</a:t>
            </a:r>
            <a:r>
              <a:rPr lang="sr-Cyrl-RS" dirty="0"/>
              <a:t>мо</a:t>
            </a:r>
            <a:r>
              <a:rPr lang="ru-RU" dirty="0"/>
              <a:t> које промене она носи са собом</a:t>
            </a:r>
            <a:r>
              <a:rPr lang="de-DE" dirty="0"/>
              <a:t>. </a:t>
            </a:r>
            <a:r>
              <a:rPr lang="sr-Cyrl-RS" dirty="0"/>
              <a:t>Промене</a:t>
            </a:r>
            <a:r>
              <a:rPr lang="ru-RU" dirty="0"/>
              <a:t> </a:t>
            </a:r>
            <a:r>
              <a:rPr lang="sr-Cyrl-RS" dirty="0"/>
              <a:t>се дешавају на:</a:t>
            </a:r>
            <a:endParaRPr lang="de-DE" dirty="0"/>
          </a:p>
          <a:p>
            <a:pPr marL="514350" indent="-514350">
              <a:buFont typeface="+mj-lt"/>
              <a:buAutoNum type="arabicPeriod"/>
            </a:pPr>
            <a:r>
              <a:rPr lang="sr-Cyrl-RS" dirty="0"/>
              <a:t>Физичком,</a:t>
            </a:r>
            <a:endParaRPr lang="de-DE" dirty="0"/>
          </a:p>
          <a:p>
            <a:pPr marL="514350" indent="-514350">
              <a:buFont typeface="+mj-lt"/>
              <a:buAutoNum type="arabicPeriod"/>
            </a:pPr>
            <a:r>
              <a:rPr lang="sr-Cyrl-RS" dirty="0"/>
              <a:t>Когнитивном,</a:t>
            </a:r>
            <a:endParaRPr lang="de-DE" dirty="0"/>
          </a:p>
          <a:p>
            <a:pPr marL="514350" indent="-514350">
              <a:buFont typeface="+mj-lt"/>
              <a:buAutoNum type="arabicPeriod"/>
            </a:pPr>
            <a:r>
              <a:rPr lang="sr-Cyrl-RS" dirty="0"/>
              <a:t>Емоционалном,</a:t>
            </a:r>
            <a:endParaRPr lang="de-DE" dirty="0"/>
          </a:p>
          <a:p>
            <a:pPr marL="514350" indent="-514350">
              <a:buFont typeface="+mj-lt"/>
              <a:buAutoNum type="arabicPeriod"/>
            </a:pPr>
            <a:r>
              <a:rPr lang="sr-Cyrl-RS" dirty="0"/>
              <a:t>Социјалном нивоу и</a:t>
            </a:r>
            <a:endParaRPr lang="de-DE" dirty="0"/>
          </a:p>
          <a:p>
            <a:pPr marL="514350" indent="-514350">
              <a:buFont typeface="+mj-lt"/>
              <a:buAutoNum type="arabicPeriod"/>
            </a:pPr>
            <a:r>
              <a:rPr lang="sr-Cyrl-RS" dirty="0"/>
              <a:t>Понашању особе</a:t>
            </a:r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sr-Cyrl-RS" dirty="0"/>
              <a:t>Хвала на пажњи!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Депресија у адолесценцији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447800"/>
            <a:ext cx="8229600" cy="4572000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sr-Cyrl-RS" dirty="0"/>
              <a:t>     Први пут описана у 17. веку</a:t>
            </a:r>
          </a:p>
          <a:p>
            <a:pPr>
              <a:buNone/>
            </a:pPr>
            <a:r>
              <a:rPr lang="sr-Cyrl-RS" dirty="0"/>
              <a:t>    Трајање депревивне епизоде износи 1-2 месеца у општој популацији</a:t>
            </a:r>
          </a:p>
          <a:p>
            <a:pPr>
              <a:buNone/>
            </a:pPr>
            <a:r>
              <a:rPr lang="sr-Cyrl-RS" dirty="0"/>
              <a:t>    У препубертетском периоду чешћа је код дечака,</a:t>
            </a:r>
          </a:p>
          <a:p>
            <a:pPr>
              <a:buNone/>
            </a:pPr>
            <a:r>
              <a:rPr lang="sr-Cyrl-RS" dirty="0"/>
              <a:t>    У пубертету је учесталост подједнака,</a:t>
            </a:r>
          </a:p>
          <a:p>
            <a:pPr>
              <a:buNone/>
            </a:pPr>
            <a:r>
              <a:rPr lang="sr-Cyrl-RS" dirty="0"/>
              <a:t>    Постпубертални период карактерише чешћа појава код девојака</a:t>
            </a:r>
          </a:p>
          <a:p>
            <a:endParaRPr lang="sr-Cyrl-RS" dirty="0"/>
          </a:p>
          <a:p>
            <a:pPr>
              <a:buNone/>
            </a:pPr>
            <a:r>
              <a:rPr lang="sr-Cyrl-RS" dirty="0">
                <a:solidFill>
                  <a:srgbClr val="FF0000"/>
                </a:solidFill>
              </a:rPr>
              <a:t>    Етиологија</a:t>
            </a:r>
            <a:r>
              <a:rPr lang="sr-Cyrl-RS" dirty="0"/>
              <a:t>: Генетски чиниоци </a:t>
            </a:r>
          </a:p>
          <a:p>
            <a:pPr>
              <a:buNone/>
            </a:pPr>
            <a:r>
              <a:rPr lang="sr-Cyrl-RS" dirty="0"/>
              <a:t>                             Спољашњи фактори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/>
              <a:t>МКБ-10 критеријуми за дијагнозу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sr-Cyrl-RS" dirty="0"/>
              <a:t>Тежина клиничке слике</a:t>
            </a:r>
            <a:endParaRPr lang="en-US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1143000"/>
          </a:xfrm>
        </p:spPr>
        <p:txBody>
          <a:bodyPr/>
          <a:lstStyle/>
          <a:p>
            <a:r>
              <a:rPr lang="sr-Cyrl-RS" dirty="0"/>
              <a:t>Присуства психотичних симптома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sr-Cyrl-RS" dirty="0"/>
          </a:p>
          <a:p>
            <a:r>
              <a:rPr lang="sr-Cyrl-RS" dirty="0"/>
              <a:t>Блага</a:t>
            </a:r>
          </a:p>
          <a:p>
            <a:r>
              <a:rPr lang="sr-Cyrl-RS" dirty="0"/>
              <a:t>Умерена</a:t>
            </a:r>
          </a:p>
          <a:p>
            <a:r>
              <a:rPr lang="sr-Cyrl-RS" dirty="0"/>
              <a:t>Тешка </a:t>
            </a:r>
          </a:p>
          <a:p>
            <a:endParaRPr lang="sr-Cyrl-RS" dirty="0"/>
          </a:p>
        </p:txBody>
      </p:sp>
      <p:sp>
        <p:nvSpPr>
          <p:cNvPr id="9" name="Content Placeholder 8"/>
          <p:cNvSpPr>
            <a:spLocks noGrp="1"/>
          </p:cNvSpPr>
          <p:nvPr>
            <p:ph sz="half" idx="4"/>
          </p:nvPr>
        </p:nvSpPr>
        <p:spPr/>
        <p:txBody>
          <a:bodyPr/>
          <a:lstStyle/>
          <a:p>
            <a:endParaRPr lang="sr-Cyrl-RS" dirty="0"/>
          </a:p>
          <a:p>
            <a:r>
              <a:rPr lang="sr-Cyrl-RS" dirty="0"/>
              <a:t>Психотична</a:t>
            </a:r>
          </a:p>
          <a:p>
            <a:r>
              <a:rPr lang="sr-Cyrl-RS" dirty="0"/>
              <a:t>Непсихотична </a:t>
            </a:r>
            <a:endParaRPr lang="en-US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Клиничка слика: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sr-Cyrl-RS" dirty="0">
                <a:solidFill>
                  <a:srgbClr val="FF0000"/>
                </a:solidFill>
              </a:rPr>
              <a:t>Депресивно расположење</a:t>
            </a:r>
          </a:p>
          <a:p>
            <a:r>
              <a:rPr lang="sr-Cyrl-RS" dirty="0">
                <a:solidFill>
                  <a:srgbClr val="FF0000"/>
                </a:solidFill>
              </a:rPr>
              <a:t>Губитак интересовања и задовољства</a:t>
            </a:r>
          </a:p>
          <a:p>
            <a:r>
              <a:rPr lang="sr-Cyrl-RS" dirty="0">
                <a:solidFill>
                  <a:srgbClr val="FF0000"/>
                </a:solidFill>
              </a:rPr>
              <a:t>Смањење енергије</a:t>
            </a:r>
          </a:p>
          <a:p>
            <a:r>
              <a:rPr lang="sr-Cyrl-RS" dirty="0">
                <a:solidFill>
                  <a:srgbClr val="FF0000"/>
                </a:solidFill>
              </a:rPr>
              <a:t>Повећана заморљивост и умањена активност</a:t>
            </a:r>
            <a:endParaRPr lang="en-US" dirty="0">
              <a:solidFill>
                <a:srgbClr val="FF0000"/>
              </a:solidFill>
            </a:endParaRPr>
          </a:p>
          <a:p>
            <a:endParaRPr lang="sr-Cyrl-RS" dirty="0">
              <a:solidFill>
                <a:srgbClr val="FF0000"/>
              </a:solidFill>
            </a:endParaRPr>
          </a:p>
          <a:p>
            <a:r>
              <a:rPr lang="sr-Cyrl-RS" dirty="0"/>
              <a:t>Оштећена концентрација и пажња</a:t>
            </a:r>
          </a:p>
          <a:p>
            <a:r>
              <a:rPr lang="sr-Cyrl-RS" dirty="0"/>
              <a:t>Недостатак самопуздања и самопоштовања</a:t>
            </a:r>
          </a:p>
          <a:p>
            <a:r>
              <a:rPr lang="sr-Cyrl-RS" dirty="0"/>
              <a:t>Осећање кривице и безвредности</a:t>
            </a:r>
          </a:p>
          <a:p>
            <a:r>
              <a:rPr lang="sr-Cyrl-RS" dirty="0"/>
              <a:t>Суморан и песимистичан поглед на будућност</a:t>
            </a:r>
          </a:p>
          <a:p>
            <a:r>
              <a:rPr lang="sr-Cyrl-RS" dirty="0"/>
              <a:t>Снижен апетит</a:t>
            </a:r>
          </a:p>
          <a:p>
            <a:r>
              <a:rPr lang="sr-Cyrl-RS" dirty="0"/>
              <a:t>Поремећена сан</a:t>
            </a:r>
          </a:p>
          <a:p>
            <a:r>
              <a:rPr lang="sr-Cyrl-RS" dirty="0"/>
              <a:t>Идеје о самоповређивању и суициду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ДСМ - 5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447800"/>
            <a:ext cx="8229600" cy="5410200"/>
          </a:xfrm>
        </p:spPr>
        <p:txBody>
          <a:bodyPr>
            <a:noAutofit/>
          </a:bodyPr>
          <a:lstStyle/>
          <a:p>
            <a:r>
              <a:rPr lang="sr-Latn-CS" sz="1600" dirty="0">
                <a:latin typeface="Cambria" pitchFamily="18" charset="0"/>
                <a:ea typeface="Cambria" pitchFamily="18" charset="0"/>
              </a:rPr>
              <a:t>Појединац мора имати пет или више симптома током истог двонедељног периода, а најмање један од симптома треба да буде или</a:t>
            </a:r>
            <a:endParaRPr lang="sr-Cyrl-RS" sz="1600" dirty="0">
              <a:latin typeface="Cambria" pitchFamily="18" charset="0"/>
              <a:ea typeface="Cambria" pitchFamily="18" charset="0"/>
            </a:endParaRPr>
          </a:p>
          <a:p>
            <a:r>
              <a:rPr lang="sr-Latn-CS" sz="1600" dirty="0">
                <a:latin typeface="Cambria" pitchFamily="18" charset="0"/>
                <a:ea typeface="Cambria" pitchFamily="18" charset="0"/>
              </a:rPr>
              <a:t> (1) депресивно расположење или </a:t>
            </a:r>
            <a:endParaRPr lang="sr-Cyrl-RS" sz="1600" dirty="0">
              <a:latin typeface="Cambria" pitchFamily="18" charset="0"/>
              <a:ea typeface="Cambria" pitchFamily="18" charset="0"/>
            </a:endParaRPr>
          </a:p>
          <a:p>
            <a:r>
              <a:rPr lang="sr-Latn-CS" sz="1600" dirty="0">
                <a:latin typeface="Cambria" pitchFamily="18" charset="0"/>
                <a:ea typeface="Cambria" pitchFamily="18" charset="0"/>
              </a:rPr>
              <a:t>(2) губитак интереса или задовољства.</a:t>
            </a:r>
            <a:br>
              <a:rPr lang="sr-Latn-CS" sz="1600" dirty="0">
                <a:latin typeface="Cambria" pitchFamily="18" charset="0"/>
                <a:ea typeface="Cambria" pitchFamily="18" charset="0"/>
              </a:rPr>
            </a:br>
            <a:br>
              <a:rPr lang="sr-Latn-CS" sz="1600" dirty="0">
                <a:latin typeface="Cambria" pitchFamily="18" charset="0"/>
                <a:ea typeface="Cambria" pitchFamily="18" charset="0"/>
              </a:rPr>
            </a:br>
            <a:r>
              <a:rPr lang="sr-Latn-CS" sz="1600" dirty="0">
                <a:latin typeface="Cambria" pitchFamily="18" charset="0"/>
                <a:ea typeface="Cambria" pitchFamily="18" charset="0"/>
              </a:rPr>
              <a:t>Депресивно расположење већи део дана, готово сваког дана.</a:t>
            </a:r>
            <a:br>
              <a:rPr lang="sr-Latn-CS" sz="1600" dirty="0">
                <a:latin typeface="Cambria" pitchFamily="18" charset="0"/>
                <a:ea typeface="Cambria" pitchFamily="18" charset="0"/>
              </a:rPr>
            </a:br>
            <a:r>
              <a:rPr lang="sr-Latn-CS" sz="1600" dirty="0">
                <a:latin typeface="Cambria" pitchFamily="18" charset="0"/>
                <a:ea typeface="Cambria" pitchFamily="18" charset="0"/>
              </a:rPr>
              <a:t>Знатно смањено интересовање или задовољство за све или готово све активности већи део дана, готово сваког дана.</a:t>
            </a:r>
            <a:br>
              <a:rPr lang="sr-Latn-CS" sz="1600" dirty="0">
                <a:latin typeface="Cambria" pitchFamily="18" charset="0"/>
                <a:ea typeface="Cambria" pitchFamily="18" charset="0"/>
              </a:rPr>
            </a:br>
            <a:r>
              <a:rPr lang="sr-Latn-CS" sz="1600" dirty="0">
                <a:latin typeface="Cambria" pitchFamily="18" charset="0"/>
                <a:ea typeface="Cambria" pitchFamily="18" charset="0"/>
              </a:rPr>
              <a:t>Значајан губитак килограма </a:t>
            </a:r>
            <a:r>
              <a:rPr lang="sr-Cyrl-RS" sz="1600" dirty="0">
                <a:latin typeface="Cambria" pitchFamily="18" charset="0"/>
                <a:ea typeface="Cambria" pitchFamily="18" charset="0"/>
              </a:rPr>
              <a:t>без</a:t>
            </a:r>
            <a:r>
              <a:rPr lang="sr-Latn-CS" sz="1600" dirty="0">
                <a:latin typeface="Cambria" pitchFamily="18" charset="0"/>
                <a:ea typeface="Cambria" pitchFamily="18" charset="0"/>
              </a:rPr>
              <a:t> дијет</a:t>
            </a:r>
            <a:r>
              <a:rPr lang="sr-Cyrl-RS" sz="1600" dirty="0">
                <a:latin typeface="Cambria" pitchFamily="18" charset="0"/>
                <a:ea typeface="Cambria" pitchFamily="18" charset="0"/>
              </a:rPr>
              <a:t>е,</a:t>
            </a:r>
            <a:r>
              <a:rPr lang="sr-Latn-CS" sz="1600" dirty="0">
                <a:latin typeface="Cambria" pitchFamily="18" charset="0"/>
                <a:ea typeface="Cambria" pitchFamily="18" charset="0"/>
              </a:rPr>
              <a:t> </a:t>
            </a:r>
            <a:r>
              <a:rPr lang="sr-Cyrl-RS" sz="1600" dirty="0">
                <a:latin typeface="Cambria" pitchFamily="18" charset="0"/>
                <a:ea typeface="Cambria" pitchFamily="18" charset="0"/>
              </a:rPr>
              <a:t>повећање килаже</a:t>
            </a:r>
            <a:r>
              <a:rPr lang="sr-Latn-CS" sz="1600" dirty="0">
                <a:latin typeface="Cambria" pitchFamily="18" charset="0"/>
                <a:ea typeface="Cambria" pitchFamily="18" charset="0"/>
              </a:rPr>
              <a:t>, или </a:t>
            </a:r>
            <a:r>
              <a:rPr lang="sr-Cyrl-RS" sz="1600" dirty="0">
                <a:latin typeface="Cambria" pitchFamily="18" charset="0"/>
                <a:ea typeface="Cambria" pitchFamily="18" charset="0"/>
              </a:rPr>
              <a:t>свакодневне осцилације апетита</a:t>
            </a:r>
            <a:br>
              <a:rPr lang="sr-Latn-CS" sz="1600" dirty="0">
                <a:latin typeface="Cambria" pitchFamily="18" charset="0"/>
                <a:ea typeface="Cambria" pitchFamily="18" charset="0"/>
              </a:rPr>
            </a:br>
            <a:r>
              <a:rPr lang="sr-Cyrl-RS" sz="1600" dirty="0">
                <a:latin typeface="Cambria" pitchFamily="18" charset="0"/>
                <a:ea typeface="Cambria" pitchFamily="18" charset="0"/>
              </a:rPr>
              <a:t>Спорији мисаони ток</a:t>
            </a:r>
            <a:r>
              <a:rPr lang="sr-Latn-CS" sz="1600" dirty="0">
                <a:latin typeface="Cambria" pitchFamily="18" charset="0"/>
                <a:ea typeface="Cambria" pitchFamily="18" charset="0"/>
              </a:rPr>
              <a:t> и</a:t>
            </a:r>
            <a:r>
              <a:rPr lang="sr-Cyrl-RS" sz="1600" dirty="0">
                <a:latin typeface="Cambria" pitchFamily="18" charset="0"/>
                <a:ea typeface="Cambria" pitchFamily="18" charset="0"/>
              </a:rPr>
              <a:t> физички покрети</a:t>
            </a:r>
            <a:br>
              <a:rPr lang="sr-Latn-CS" sz="1600" dirty="0">
                <a:latin typeface="Cambria" pitchFamily="18" charset="0"/>
                <a:ea typeface="Cambria" pitchFamily="18" charset="0"/>
              </a:rPr>
            </a:br>
            <a:r>
              <a:rPr lang="sr-Latn-CS" sz="1600" dirty="0">
                <a:latin typeface="Cambria" pitchFamily="18" charset="0"/>
                <a:ea typeface="Cambria" pitchFamily="18" charset="0"/>
              </a:rPr>
              <a:t>Умор или губитак енергије готово свакодневно</a:t>
            </a:r>
            <a:br>
              <a:rPr lang="sr-Latn-CS" sz="1600" dirty="0">
                <a:latin typeface="Cambria" pitchFamily="18" charset="0"/>
                <a:ea typeface="Cambria" pitchFamily="18" charset="0"/>
              </a:rPr>
            </a:br>
            <a:r>
              <a:rPr lang="sr-Latn-CS" sz="1600" dirty="0">
                <a:latin typeface="Cambria" pitchFamily="18" charset="0"/>
                <a:ea typeface="Cambria" pitchFamily="18" charset="0"/>
              </a:rPr>
              <a:t>Готово свакодневно осећај безвредности или прекомерне или непримерене кривице.</a:t>
            </a:r>
            <a:br>
              <a:rPr lang="sr-Latn-CS" sz="1600" dirty="0">
                <a:latin typeface="Cambria" pitchFamily="18" charset="0"/>
                <a:ea typeface="Cambria" pitchFamily="18" charset="0"/>
              </a:rPr>
            </a:br>
            <a:r>
              <a:rPr lang="sr-Latn-CS" sz="1600" dirty="0">
                <a:latin typeface="Cambria" pitchFamily="18" charset="0"/>
                <a:ea typeface="Cambria" pitchFamily="18" charset="0"/>
              </a:rPr>
              <a:t>Умањена способност размишљања или концентрације или неодлучност готово сваког дана.</a:t>
            </a:r>
            <a:br>
              <a:rPr lang="sr-Latn-CS" sz="1600" dirty="0">
                <a:latin typeface="Cambria" pitchFamily="18" charset="0"/>
                <a:ea typeface="Cambria" pitchFamily="18" charset="0"/>
              </a:rPr>
            </a:br>
            <a:r>
              <a:rPr lang="sr-Latn-CS" sz="1600" dirty="0">
                <a:latin typeface="Cambria" pitchFamily="18" charset="0"/>
                <a:ea typeface="Cambria" pitchFamily="18" charset="0"/>
              </a:rPr>
              <a:t>Понављајуће мисли о смрти, понављајуће самоубилачке идеје без одређеног плана, или покушај самоубиства или одређени план за самоубиство.</a:t>
            </a:r>
            <a:endParaRPr lang="en-US" sz="1600" dirty="0">
              <a:latin typeface="Cambria" pitchFamily="18" charset="0"/>
              <a:ea typeface="Cambria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Дијагноза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br>
              <a:rPr lang="sr-Latn-CS" dirty="0"/>
            </a:br>
            <a:r>
              <a:rPr lang="sr-Latn-CS" dirty="0"/>
              <a:t>Да би добили дијагнозу депресије, ови симптоми морају да изазову појединачно клинички значајно </a:t>
            </a:r>
            <a:r>
              <a:rPr lang="sr-Cyrl-RS" dirty="0"/>
              <a:t>поторшање </a:t>
            </a:r>
            <a:r>
              <a:rPr lang="sr-Latn-CS" dirty="0"/>
              <a:t>е или оштећење социјалних, професионалних или других важних области функционисања.</a:t>
            </a:r>
            <a:endParaRPr lang="sr-Cyrl-RS" dirty="0"/>
          </a:p>
          <a:p>
            <a:r>
              <a:rPr lang="sr-Latn-CS" dirty="0"/>
              <a:t> Симптоми такође не смеју бити резултат злоупотребе супстанци или другог здравственог стања.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Дијагноза МКБ - 10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sr-Cyrl-RS" dirty="0"/>
              <a:t>За дијагнозу великог депресивног поремећаја је неопходно да дете/адолесцент 2 недеље има сталне промене расположења манифестоване депресивним или дисфоричним расположењем</a:t>
            </a:r>
          </a:p>
          <a:p>
            <a:r>
              <a:rPr lang="sr-Cyrl-RS" dirty="0"/>
              <a:t>Са или без губитка интересовања и задовољства</a:t>
            </a:r>
          </a:p>
          <a:p>
            <a:endParaRPr lang="sr-Cyrl-RS" dirty="0"/>
          </a:p>
          <a:p>
            <a:r>
              <a:rPr lang="sr-Cyrl-RS" dirty="0"/>
              <a:t>Описани проблеми морају да представљају промену у односу на предхнодно функционисање и да проузрокују проблеме у социјалним односима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/>
              <a:t>Специфичности депресије  деце и младих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sr-Cyrl-RS" dirty="0"/>
              <a:t>Иритабилност</a:t>
            </a:r>
          </a:p>
          <a:p>
            <a:r>
              <a:rPr lang="sr-Cyrl-RS" dirty="0"/>
              <a:t>Непровођење времена у игри и у другим облицима забаве</a:t>
            </a:r>
          </a:p>
          <a:p>
            <a:r>
              <a:rPr lang="sr-Cyrl-RS" dirty="0"/>
              <a:t>Честе главобоље и болови у стомаку</a:t>
            </a:r>
          </a:p>
          <a:p>
            <a:r>
              <a:rPr lang="sr-Cyrl-RS" dirty="0"/>
              <a:t>Значајно смањење разних активности за које деца/адолесценти имају велику енергију</a:t>
            </a:r>
          </a:p>
          <a:p>
            <a:r>
              <a:rPr lang="sr-Cyrl-RS" dirty="0"/>
              <a:t>Жалбе да су глупи и да нису популарни</a:t>
            </a:r>
          </a:p>
          <a:p>
            <a:r>
              <a:rPr lang="sr-Cyrl-RS" dirty="0"/>
              <a:t>Нагли пад успеха у школи</a:t>
            </a:r>
            <a:endParaRPr lang="en-US" dirty="0"/>
          </a:p>
        </p:txBody>
      </p:sp>
    </p:spTree>
  </p:cSld>
  <p:clrMapOvr>
    <a:masterClrMapping/>
  </p:clrMapOvr>
</p:sld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Equity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Equity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633</TotalTime>
  <Words>962</Words>
  <Application>Microsoft Office PowerPoint</Application>
  <PresentationFormat>On-screen Show (4:3)</PresentationFormat>
  <Paragraphs>142</Paragraphs>
  <Slides>20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20</vt:i4>
      </vt:variant>
    </vt:vector>
  </HeadingPairs>
  <TitlesOfParts>
    <vt:vector size="29" baseType="lpstr">
      <vt:lpstr>Arial</vt:lpstr>
      <vt:lpstr>Calibri</vt:lpstr>
      <vt:lpstr>Cambria</vt:lpstr>
      <vt:lpstr>Franklin Gothic Book</vt:lpstr>
      <vt:lpstr>Perpetua</vt:lpstr>
      <vt:lpstr>Wingdings</vt:lpstr>
      <vt:lpstr>Wingdings 2</vt:lpstr>
      <vt:lpstr>Custom Design</vt:lpstr>
      <vt:lpstr>Equity</vt:lpstr>
      <vt:lpstr>Дечија и адолесцентна психијатрија</vt:lpstr>
      <vt:lpstr>Адолесценција</vt:lpstr>
      <vt:lpstr>Депресија у адолесценцији</vt:lpstr>
      <vt:lpstr>МКБ-10 критеријуми за дијагнозу</vt:lpstr>
      <vt:lpstr>Клиничка слика:</vt:lpstr>
      <vt:lpstr>ДСМ - 5</vt:lpstr>
      <vt:lpstr>Дијагноза</vt:lpstr>
      <vt:lpstr>Дијагноза МКБ - 10</vt:lpstr>
      <vt:lpstr>Специфичности депресије  деце и младих</vt:lpstr>
      <vt:lpstr>Лечење</vt:lpstr>
      <vt:lpstr>Лечење</vt:lpstr>
      <vt:lpstr>Поремећаји исхране у адолесценцији</vt:lpstr>
      <vt:lpstr>У психичкој сфери доминирају:  </vt:lpstr>
      <vt:lpstr>Анорексија</vt:lpstr>
      <vt:lpstr>Карактеристике анорексије</vt:lpstr>
      <vt:lpstr>Булимија</vt:lpstr>
      <vt:lpstr>Карактеристике булимије</vt:lpstr>
      <vt:lpstr>Улога медицинске сестре у очувању менталног здравља адолесцената</vt:lpstr>
      <vt:lpstr>При  комуникацији с  пацијентом  медицинска  сестра треба:</vt:lpstr>
      <vt:lpstr>Хвала на пажњи!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Дечија и адолесцентна психијатрија</dc:title>
  <dc:creator>Milena</dc:creator>
  <cp:lastModifiedBy>nmuric91@gmail.com</cp:lastModifiedBy>
  <cp:revision>32</cp:revision>
  <dcterms:created xsi:type="dcterms:W3CDTF">2006-08-16T00:00:00Z</dcterms:created>
  <dcterms:modified xsi:type="dcterms:W3CDTF">2020-10-01T15:09:00Z</dcterms:modified>
</cp:coreProperties>
</file>

<file path=docProps/thumbnail.jpeg>
</file>